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customXml/itemProps2.xml" ContentType="application/vnd.openxmlformats-officedocument.customXmlProperties+xml"/>
  <Override PartName="/ppt/tags/tag14.xml" ContentType="application/vnd.openxmlformats-officedocument.presentationml.tags+xml"/>
  <Override PartName="/ppt/tags/tag15.xml" ContentType="application/vnd.openxmlformats-officedocument.presentationml.tags+xml"/>
  <Override PartName="/customXml/itemProps3.xml" ContentType="application/vnd.openxmlformats-officedocument.customXmlProperties+xml"/>
  <Override PartName="/ppt/tags/tag16.xml" ContentType="application/vnd.openxmlformats-officedocument.presentationml.tags+xml"/>
  <Override PartName="/docProps/custom.xml" ContentType="application/vnd.openxmlformats-officedocument.custom-properties+xml"/>
  <Override PartName="/customXml/itemProps1.xml" ContentType="application/vnd.openxmlformats-officedocument.customXmlProperties+xml"/>
  <Override PartName="/ppt/tags/tag10.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ppt/tags/tag12.xml" ContentType="application/vnd.openxmlformats-officedocument.presentationml.tags+xml"/>
  <Override PartName="/docProps/app.xml" ContentType="application/vnd.openxmlformats-officedocument.extended-properties+xml"/>
  <Override PartName="/ppt/tags/tag13.xml" ContentType="application/vnd.openxmlformats-officedocument.presentationml.tags+xml"/>
  <Override PartName="/ppt/tags/tag8.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22"/>
  </p:notesMasterIdLst>
  <p:sldIdLst>
    <p:sldId id="256" r:id="rId5"/>
    <p:sldId id="258" r:id="rId6"/>
    <p:sldId id="260" r:id="rId7"/>
    <p:sldId id="259" r:id="rId8"/>
    <p:sldId id="327" r:id="rId9"/>
    <p:sldId id="262" r:id="rId10"/>
    <p:sldId id="326" r:id="rId11"/>
    <p:sldId id="331" r:id="rId12"/>
    <p:sldId id="333" r:id="rId13"/>
    <p:sldId id="332" r:id="rId14"/>
    <p:sldId id="295" r:id="rId15"/>
    <p:sldId id="336" r:id="rId16"/>
    <p:sldId id="266" r:id="rId17"/>
    <p:sldId id="292" r:id="rId18"/>
    <p:sldId id="338" r:id="rId19"/>
    <p:sldId id="290" r:id="rId20"/>
    <p:sldId id="291"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mbert, Shari" initials="LS" lastIdx="4" clrIdx="6">
    <p:extLst>
      <p:ext uri="{19B8F6BF-5375-455C-9EA6-DF929625EA0E}">
        <p15:presenceInfo xmlns:p15="http://schemas.microsoft.com/office/powerpoint/2012/main" userId="S::sbl@rti.org::62ef8086-de81-4226-b645-762e6e5dfc71" providerId="AD"/>
      </p:ext>
    </p:extLst>
  </p:cmAuthor>
  <p:cmAuthor id="1" name="Stadd, Jessie" initials="SJ" lastIdx="2" clrIdx="0">
    <p:extLst>
      <p:ext uri="{19B8F6BF-5375-455C-9EA6-DF929625EA0E}">
        <p15:presenceInfo xmlns:p15="http://schemas.microsoft.com/office/powerpoint/2012/main" userId="S::jstadd@rti.org::44a9573f-fddc-4716-bc25-9dc365c6924d" providerId="AD"/>
      </p:ext>
    </p:extLst>
  </p:cmAuthor>
  <p:cmAuthor id="8" name="Shogren, Julie" initials="SJ" lastIdx="1" clrIdx="7">
    <p:extLst>
      <p:ext uri="{19B8F6BF-5375-455C-9EA6-DF929625EA0E}">
        <p15:presenceInfo xmlns:p15="http://schemas.microsoft.com/office/powerpoint/2012/main" userId="S::jshogren@rti.org::b8ac11d4-25b8-47fb-add8-e9c5ea412aae" providerId="AD"/>
      </p:ext>
    </p:extLst>
  </p:cmAuthor>
  <p:cmAuthor id="2" name="Linda Wilson" initials="LW" lastIdx="13" clrIdx="1">
    <p:extLst>
      <p:ext uri="{19B8F6BF-5375-455C-9EA6-DF929625EA0E}">
        <p15:presenceInfo xmlns:p15="http://schemas.microsoft.com/office/powerpoint/2012/main" userId="Linda Wilson" providerId="None"/>
      </p:ext>
    </p:extLst>
  </p:cmAuthor>
  <p:cmAuthor id="9" name="Anthony, Margaret (CDC/DDID/NCEZID/DHQP) (CTR)" initials="AM((" lastIdx="2" clrIdx="8">
    <p:extLst>
      <p:ext uri="{19B8F6BF-5375-455C-9EA6-DF929625EA0E}">
        <p15:presenceInfo xmlns:p15="http://schemas.microsoft.com/office/powerpoint/2012/main" userId="Anthony, Margaret (CDC/DDID/NCEZID/DHQP) (CTR)" providerId="None"/>
      </p:ext>
    </p:extLst>
  </p:cmAuthor>
  <p:cmAuthor id="3" name="Rasmussen Foster, Laura" initials="RFL" lastIdx="20" clrIdx="2">
    <p:extLst>
      <p:ext uri="{19B8F6BF-5375-455C-9EA6-DF929625EA0E}">
        <p15:presenceInfo xmlns:p15="http://schemas.microsoft.com/office/powerpoint/2012/main" userId="S::lrasmussen@rti.org::5ad58509-b95f-4bf5-82b0-3432a84b06de" providerId="AD"/>
      </p:ext>
    </p:extLst>
  </p:cmAuthor>
  <p:cmAuthor id="10" name="Justin Faerber" initials="JF" lastIdx="1" clrIdx="9">
    <p:extLst>
      <p:ext uri="{19B8F6BF-5375-455C-9EA6-DF929625EA0E}">
        <p15:presenceInfo xmlns:p15="http://schemas.microsoft.com/office/powerpoint/2012/main" userId="Justin Faerber" providerId="None"/>
      </p:ext>
    </p:extLst>
  </p:cmAuthor>
  <p:cmAuthor id="4" name="Aiken, Merrie" initials="AM" lastIdx="16" clrIdx="3">
    <p:extLst>
      <p:ext uri="{19B8F6BF-5375-455C-9EA6-DF929625EA0E}">
        <p15:presenceInfo xmlns:p15="http://schemas.microsoft.com/office/powerpoint/2012/main" userId="S::maiken@rti.org::2e0e472c-16bf-43d7-9edd-cd3f38cba021" providerId="AD"/>
      </p:ext>
    </p:extLst>
  </p:cmAuthor>
  <p:cmAuthor id="5" name="Cox, Kendra (CDC/DDID/NCEZID/DHQP)" initials="CK(" lastIdx="14" clrIdx="4">
    <p:extLst>
      <p:ext uri="{19B8F6BF-5375-455C-9EA6-DF929625EA0E}">
        <p15:presenceInfo xmlns:p15="http://schemas.microsoft.com/office/powerpoint/2012/main" userId="S::gfx4@cdc.gov::3112a3a8-8cbb-4d5b-96ee-72aa1ab53303" providerId="AD"/>
      </p:ext>
    </p:extLst>
  </p:cmAuthor>
  <p:cmAuthor id="6" name="Yates, Kirsten M. (CDC/DDID/NCEZID/DHQP) (CTR)" initials="Y(" lastIdx="1" clrIdx="5">
    <p:extLst>
      <p:ext uri="{19B8F6BF-5375-455C-9EA6-DF929625EA0E}">
        <p15:presenceInfo xmlns:p15="http://schemas.microsoft.com/office/powerpoint/2012/main" userId="S::vrx6@cdc.gov::3a8cfc38-f48f-4f28-85d9-0952e21c9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F4DF4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47233" autoAdjust="0"/>
  </p:normalViewPr>
  <p:slideViewPr>
    <p:cSldViewPr snapToGrid="0">
      <p:cViewPr varScale="1">
        <p:scale>
          <a:sx n="29" d="100"/>
          <a:sy n="29" d="100"/>
        </p:scale>
        <p:origin x="1700"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commentAuthors" Target="commentAuthors.xml"/><Relationship Id="rId37"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60437-1380-44D9-B3CB-061F84E250E7}" type="datetimeFigureOut">
              <a:rPr lang="en-US" smtClean="0"/>
              <a:t>9/16/2021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43369-B893-49E9-AFB9-C82B5FBDF907}" type="slidenum">
              <a:rPr lang="en-US" smtClean="0"/>
              <a:t>‹#›</a:t>
            </a:fld>
            <a:endParaRPr lang="en-US" dirty="0"/>
          </a:p>
        </p:txBody>
      </p:sp>
    </p:spTree>
    <p:extLst>
      <p:ext uri="{BB962C8B-B14F-4D97-AF65-F5344CB8AC3E}">
        <p14:creationId xmlns:p14="http://schemas.microsoft.com/office/powerpoint/2010/main" val="87022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usepp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coronavirus/2019-ncov/hcp/infection-control-recommendations.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23-Source-LowRes-New.mp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9C2wwGm_Su4&amp;list=PLvrp9iOILTQZQGtDnSDGViKDdRtIc13VX&amp;index=2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coronavirus/2019-ncov/hcp/infection-control-recommendation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a:t>
            </a:r>
          </a:p>
        </p:txBody>
      </p:sp>
      <p:sp>
        <p:nvSpPr>
          <p:cNvPr id="4" name="Slide Number Placeholder 3"/>
          <p:cNvSpPr>
            <a:spLocks noGrp="1"/>
          </p:cNvSpPr>
          <p:nvPr>
            <p:ph type="sldNum" sz="quarter" idx="5"/>
          </p:nvPr>
        </p:nvSpPr>
        <p:spPr/>
        <p:txBody>
          <a:bodyPr/>
          <a:lstStyle/>
          <a:p>
            <a:fld id="{D5643369-B893-49E9-AFB9-C82B5FBDF907}" type="slidenum">
              <a:rPr lang="en-US" smtClean="0"/>
              <a:t>1</a:t>
            </a:fld>
            <a:endParaRPr lang="en-US" dirty="0"/>
          </a:p>
        </p:txBody>
      </p:sp>
    </p:spTree>
    <p:extLst>
      <p:ext uri="{BB962C8B-B14F-4D97-AF65-F5344CB8AC3E}">
        <p14:creationId xmlns:p14="http://schemas.microsoft.com/office/powerpoint/2010/main" val="416280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Invite participants to return to their notes from the video, and to think specifically about what they learned about masking for source control.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we’re going to focus on using masks for source control. Take a minute to review your notes from the video again.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did you learn about the use of masks for source control? Why do we use masks, and how do they prevent the spread of disease?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to allow for responses. Encourage additional discussion.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D5643369-B893-49E9-AFB9-C82B5FBDF907}" type="slidenum">
              <a:rPr lang="en-US" smtClean="0"/>
              <a:t>10</a:t>
            </a:fld>
            <a:endParaRPr lang="en-US" dirty="0"/>
          </a:p>
        </p:txBody>
      </p:sp>
    </p:spTree>
    <p:extLst>
      <p:ext uri="{BB962C8B-B14F-4D97-AF65-F5344CB8AC3E}">
        <p14:creationId xmlns:p14="http://schemas.microsoft.com/office/powerpoint/2010/main" val="305021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Emphasize that it is important for a mask used for source control to fit well.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 may wish to provide examples of masks that do not fit well, for comparison.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From the CDC: “</a:t>
            </a:r>
            <a:r>
              <a:rPr lang="en-US" sz="1100" b="0" i="1" dirty="0">
                <a:effectLst/>
                <a:latin typeface="Calibri" panose="020F0502020204030204" pitchFamily="34" charset="0"/>
                <a:ea typeface="Calibri" panose="020F0502020204030204" pitchFamily="34" charset="0"/>
                <a:cs typeface="Times New Roman" panose="02020603050405020304" pitchFamily="18" charset="0"/>
              </a:rPr>
              <a:t>Facemasks that conform to the wearer’s face so that more air moves through the material of the facemask rather than through gaps at the edges can also reduce the wearer’s exposure to particles in the air</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t>
            </a:r>
            <a:r>
              <a:rPr lang="en-US" sz="1100" b="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Infection Control: Severe acute respiratory syndrome coronavirus 2 (SARS-CoV-2) | CDC</a:t>
            </a:r>
            <a:r>
              <a:rPr lang="en-US" sz="1100" b="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asked about masking recommendations for healthcare workers who have been fully vaccinated against COVID-19, you may refer participants </a:t>
            </a:r>
            <a:r>
              <a:rPr lang="en-US" sz="1100" b="0">
                <a:effectLst/>
                <a:latin typeface="Calibri" panose="020F0502020204030204" pitchFamily="34" charset="0"/>
                <a:ea typeface="Calibri" panose="020F0502020204030204" pitchFamily="34" charset="0"/>
                <a:cs typeface="Times New Roman" panose="02020603050405020304" pitchFamily="18" charset="0"/>
              </a:rPr>
              <a:t>to CDC’s </a:t>
            </a:r>
            <a:r>
              <a:rPr lang="en-US" sz="1800">
                <a:effectLst/>
                <a:latin typeface="Calibri" panose="020F0502020204030204" pitchFamily="34" charset="0"/>
                <a:ea typeface="Times New Roman" panose="02020603050405020304" pitchFamily="18" charset="0"/>
              </a:rPr>
              <a:t>Interim </a:t>
            </a:r>
            <a:r>
              <a:rPr lang="en-US" sz="1800" dirty="0">
                <a:effectLst/>
                <a:latin typeface="Calibri" panose="020F0502020204030204" pitchFamily="34" charset="0"/>
                <a:ea typeface="Times New Roman" panose="02020603050405020304" pitchFamily="18" charset="0"/>
              </a:rPr>
              <a:t>Infection Prevention and Control Recommendations for Healthcare Personnel During the Coronavirus Disease 2019 (COVID-19) Pandemic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https://www.cdc.gov/coronavirus/2019-ncov/hcp/infection-control-recommendations.html</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0" u="none" dirty="0">
                <a:solidFill>
                  <a:srgbClr val="0563C1"/>
                </a:solidFill>
                <a:effectLst/>
                <a:latin typeface="Calibri" panose="020F0502020204030204" pitchFamily="34" charset="0"/>
                <a:ea typeface="Calibri" panose="020F0502020204030204" pitchFamily="34" charset="0"/>
                <a:cs typeface="Arial" panose="020B0604020202020204" pitchFamily="34" charset="0"/>
              </a:rPr>
              <a:t>.</a:t>
            </a:r>
            <a:r>
              <a:rPr lang="en-US" sz="1100" b="1" u="none"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“As we heard in the video, source control protects others. Wearing a mask that covers your mouth and nose can block your respiratory droplets from reaching others when you breathe, talk, sneeze, or cough. </a:t>
            </a: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“When it comes to wearing a mask, your mask should fit well, without gaps at the edges, and cover your mouth and nose. This makes it less likely that your respiratory droplets can reach people and things around you, as well as makes it a source of protection for you.”</a:t>
            </a:r>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11</a:t>
            </a:fld>
            <a:endParaRPr lang="en-US" dirty="0"/>
          </a:p>
        </p:txBody>
      </p:sp>
    </p:spTree>
    <p:extLst>
      <p:ext uri="{BB962C8B-B14F-4D97-AF65-F5344CB8AC3E}">
        <p14:creationId xmlns:p14="http://schemas.microsoft.com/office/powerpoint/2010/main" val="38299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Reinforce that N95 respirators not only protect the wearer from breathing in respiratory droplets, but many of them also serve as source control, blocking the wearer’s respiratory droplets.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your audience, you may wish to refer to other episodes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to other elements in the Facilitator Toolkit, to add to the discussion of N95 respirators.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and your group has discussed N95 respirators before or plans to in the future, you may wish to refer to that information.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of you may have cared for patients with COVID-19 and used an N95 respirator. Most N95s used in healthcare are also good for source control because they block your respiratory droplets from being breathed out into the air. So not only are you protected from virus that your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patient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breathing out, if you’re infected, your patients and your colleagues are also protected from any virus that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you’re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breathing out.”</a:t>
            </a:r>
          </a:p>
          <a:p>
            <a:endParaRPr lang="en-US" dirty="0"/>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12</a:t>
            </a:fld>
            <a:endParaRPr lang="en-US" dirty="0"/>
          </a:p>
        </p:txBody>
      </p:sp>
    </p:spTree>
    <p:extLst>
      <p:ext uri="{BB962C8B-B14F-4D97-AF65-F5344CB8AC3E}">
        <p14:creationId xmlns:p14="http://schemas.microsoft.com/office/powerpoint/2010/main" val="3715078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 to wrap-up of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D5643369-B893-49E9-AFB9-C82B5FBDF907}" type="slidenum">
              <a:rPr lang="en-US" smtClean="0"/>
              <a:t>13</a:t>
            </a:fld>
            <a:endParaRPr lang="en-US" dirty="0"/>
          </a:p>
        </p:txBody>
      </p:sp>
    </p:spTree>
    <p:extLst>
      <p:ext uri="{BB962C8B-B14F-4D97-AF65-F5344CB8AC3E}">
        <p14:creationId xmlns:p14="http://schemas.microsoft.com/office/powerpoint/2010/main" val="2409526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all for your time! Please take a moment to reflect on today’s session and share any remaining questions you have.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questions still remaining?</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Address questions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Project Firstline is actively collecting your questions to help inform more training resources as they’re developed. I’ve written them down and I will get back to you with responses.”</a:t>
            </a:r>
          </a:p>
          <a:p>
            <a:endParaRPr lang="en-US" dirty="0"/>
          </a:p>
        </p:txBody>
      </p:sp>
      <p:sp>
        <p:nvSpPr>
          <p:cNvPr id="4" name="Slide Number Placeholder 3"/>
          <p:cNvSpPr>
            <a:spLocks noGrp="1"/>
          </p:cNvSpPr>
          <p:nvPr>
            <p:ph type="sldNum" sz="quarter" idx="5"/>
          </p:nvPr>
        </p:nvSpPr>
        <p:spPr/>
        <p:txBody>
          <a:bodyPr/>
          <a:lstStyle/>
          <a:p>
            <a:fld id="{D5643369-B893-49E9-AFB9-C82B5FBDF907}" type="slidenum">
              <a:rPr lang="en-US" smtClean="0"/>
              <a:t>14</a:t>
            </a:fld>
            <a:endParaRPr lang="en-US" dirty="0"/>
          </a:p>
        </p:txBody>
      </p:sp>
    </p:spTree>
    <p:extLst>
      <p:ext uri="{BB962C8B-B14F-4D97-AF65-F5344CB8AC3E}">
        <p14:creationId xmlns:p14="http://schemas.microsoft.com/office/powerpoint/2010/main" val="283902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source control, and why it’s so important.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training topic].”</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38D9F8C-7B54-4A21-B9B9-EAEDD3B035B4}" type="slidenum">
              <a:rPr lang="en-US" smtClean="0"/>
              <a:t>16</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53E97AA-F9A2-4B4F-BFD3-2E693337D65B}" type="slidenum">
              <a:rPr lang="en-US" smtClean="0"/>
              <a:t>17</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fontAlgn="base">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Welcome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Housekeeping, either orally or via chat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Times New Roman" panose="02020603050405020304" pitchFamily="18" charset="0"/>
              </a:rPr>
              <a:t>If needed, additional notes specific to the platform you’re using (e.g., how to “raise your hand,” how to post questions)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Overview of agenda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If this session is part of an ongoing series, you may choose to say “welcome back,” “thank you for joining us again,” etc.  </a:t>
            </a:r>
          </a:p>
          <a:p>
            <a:pPr marL="0" marR="0" lvl="0" indent="0" fontAlgn="base">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20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focus on the importance of source control. We’ll talk about what it is, why it matters, and how we use masks for source control. We’ll also have an opportunity to reflect before we wrap up for the day.”</a:t>
            </a:r>
          </a:p>
        </p:txBody>
      </p:sp>
      <p:sp>
        <p:nvSpPr>
          <p:cNvPr id="4" name="Slide Number Placeholder 3"/>
          <p:cNvSpPr>
            <a:spLocks noGrp="1"/>
          </p:cNvSpPr>
          <p:nvPr>
            <p:ph type="sldNum" sz="quarter" idx="5"/>
          </p:nvPr>
        </p:nvSpPr>
        <p:spPr/>
        <p:txBody>
          <a:bodyPr/>
          <a:lstStyle/>
          <a:p>
            <a:fld id="{D5643369-B893-49E9-AFB9-C82B5FBDF907}" type="slidenum">
              <a:rPr lang="en-US" smtClean="0"/>
              <a:t>2</a:t>
            </a:fld>
            <a:endParaRPr lang="en-US" dirty="0"/>
          </a:p>
        </p:txBody>
      </p:sp>
    </p:spTree>
    <p:extLst>
      <p:ext uri="{BB962C8B-B14F-4D97-AF65-F5344CB8AC3E}">
        <p14:creationId xmlns:p14="http://schemas.microsoft.com/office/powerpoint/2010/main" val="96110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After today, you’ll be able to explain how source control keeps germs from spreading, and you’ll understand why masks are such an important part of source control for COVID-19.”</a:t>
            </a:r>
          </a:p>
        </p:txBody>
      </p:sp>
      <p:sp>
        <p:nvSpPr>
          <p:cNvPr id="4" name="Slide Number Placeholder 3"/>
          <p:cNvSpPr>
            <a:spLocks noGrp="1"/>
          </p:cNvSpPr>
          <p:nvPr>
            <p:ph type="sldNum" sz="quarter" idx="5"/>
          </p:nvPr>
        </p:nvSpPr>
        <p:spPr/>
        <p:txBody>
          <a:bodyPr/>
          <a:lstStyle/>
          <a:p>
            <a:fld id="{D5643369-B893-49E9-AFB9-C82B5FBDF907}" type="slidenum">
              <a:rPr lang="en-US" smtClean="0"/>
              <a:t>3</a:t>
            </a:fld>
            <a:endParaRPr lang="en-US" dirty="0"/>
          </a:p>
        </p:txBody>
      </p:sp>
    </p:spTree>
    <p:extLst>
      <p:ext uri="{BB962C8B-B14F-4D97-AF65-F5344CB8AC3E}">
        <p14:creationId xmlns:p14="http://schemas.microsoft.com/office/powerpoint/2010/main" val="25081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introductions and use the chat or poll feature for introductions.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a few seconds your name and your role at work.”</a:t>
            </a:r>
          </a:p>
        </p:txBody>
      </p:sp>
      <p:sp>
        <p:nvSpPr>
          <p:cNvPr id="4" name="Slide Number Placeholder 3"/>
          <p:cNvSpPr>
            <a:spLocks noGrp="1"/>
          </p:cNvSpPr>
          <p:nvPr>
            <p:ph type="sldNum" sz="quarter" idx="5"/>
          </p:nvPr>
        </p:nvSpPr>
        <p:spPr/>
        <p:txBody>
          <a:bodyPr/>
          <a:lstStyle/>
          <a:p>
            <a:fld id="{D5643369-B893-49E9-AFB9-C82B5FBDF907}" type="slidenum">
              <a:rPr lang="en-US" smtClean="0"/>
              <a:t>4</a:t>
            </a:fld>
            <a:endParaRPr lang="en-US" dirty="0"/>
          </a:p>
        </p:txBody>
      </p:sp>
    </p:spTree>
    <p:extLst>
      <p:ext uri="{BB962C8B-B14F-4D97-AF65-F5344CB8AC3E}">
        <p14:creationId xmlns:p14="http://schemas.microsoft.com/office/powerpoint/2010/main" val="391630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Either allow time for participants to read the definition themselves or read it aloud: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Use of well-fitting cloth masks, facemasks, or respirators to cover a person’s mouth and nose to prevent spread of respiratory secretions when they are breathing, talking, sneezing, or coughing</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CDC source for the definition: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https://www.cdc.gov/coronavirus/2019-ncov/hcp/infection-control-recommendations.html#source-control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answer, either verbally or in the chat, why they think that source control for COVID-19 focuses on masking.</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Establish:</a:t>
            </a:r>
          </a:p>
          <a:p>
            <a:pPr marL="742950" marR="0" lvl="1" indent="-28575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keeps germs from spreading by stopping them at their source. </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COVID-19, source control focuses on covering the nose and mouth with a mask to keep respiratory droplets out of the air.</a:t>
            </a:r>
          </a:p>
          <a:p>
            <a:pPr marL="742950" marR="0" lvl="1" indent="-28575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 mask should fit well, without gaps at the edges, and cover your nose and mouth. This way, the mask blocks respiratory droplets that are released into the air when you breathe, talk, sing, cough, or sneeze. </a:t>
            </a:r>
          </a:p>
          <a:p>
            <a:pPr marL="457200" marR="0" lvl="1"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“Source control is an important tool to keep germs from spreading. It stops germs at their source, before they can spread to other people.</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review this definition of source control from CDC. Go ahead and read the definition to yourself.”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as participants read.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definition specifically refers to source control for respiratory viruses, like SARS-CoV-2. It focuses on covering the mouth and nose to keep respiratory droplets out of the air.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 idea why?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either in chat or aloud.</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Wearing a mask for source control blocks your respiratory droplets from being released into the air. A mask should fit well, without gaps at the edges, and cover your nose and mouth. This is important because people who are infected with SARS-CoV-2, the virus that causes COVID-19, have virus in their respiratory droplets that can spread to other people and the environment.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we’ll check in with the CDC’s Dr. Abby Carlson and then discuss together what we’ve learned.”</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42928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the video here: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CDC Website: </a:t>
            </a:r>
            <a:r>
              <a:rPr lang="en-US" sz="18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https://www.cdc.gov/infectioncontrol/projectfirstline/videos/Ep23-Source-LowRes-New.mp4</a:t>
            </a:r>
            <a:r>
              <a:rPr lang="en-US" sz="18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07000"/>
              </a:lnSpc>
              <a:spcBef>
                <a:spcPts val="0"/>
              </a:spcBef>
              <a:spcAft>
                <a:spcPts val="0"/>
              </a:spcAft>
              <a:buFont typeface="Arial" panose="020B0604020202020204" pitchFamily="34" charset="0"/>
              <a:buChar char="•"/>
            </a:pPr>
            <a:endParaRPr lang="en-US" sz="18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t>
            </a:r>
            <a:b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 Firstline YouTube Playlist: </a:t>
            </a:r>
            <a:r>
              <a:rPr lang="en-US" sz="1800" u="sng"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https://www.youtube.com/watch?v=9C2wwGm_Su4&amp;list=PLvrp9iOILTQZQGtDnSDGViKDdRtIc13VX&amp;index=24</a:t>
            </a:r>
            <a:r>
              <a:rPr lang="en-US" sz="1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baseline="0" dirty="0">
              <a:solidFill>
                <a:schemeClr val="tx1"/>
              </a:solidFill>
            </a:endParaRPr>
          </a:p>
        </p:txBody>
      </p:sp>
      <p:sp>
        <p:nvSpPr>
          <p:cNvPr id="4" name="Slide Number Placeholder 3"/>
          <p:cNvSpPr>
            <a:spLocks noGrp="1"/>
          </p:cNvSpPr>
          <p:nvPr>
            <p:ph type="sldNum" sz="quarter" idx="5"/>
          </p:nvPr>
        </p:nvSpPr>
        <p:spPr/>
        <p:txBody>
          <a:bodyPr/>
          <a:lstStyle/>
          <a:p>
            <a:fld id="{D5643369-B893-49E9-AFB9-C82B5FBDF907}" type="slidenum">
              <a:rPr lang="en-US" smtClean="0"/>
              <a:t>6</a:t>
            </a:fld>
            <a:endParaRPr lang="en-US" dirty="0"/>
          </a:p>
        </p:txBody>
      </p:sp>
    </p:spTree>
    <p:extLst>
      <p:ext uri="{BB962C8B-B14F-4D97-AF65-F5344CB8AC3E}">
        <p14:creationId xmlns:p14="http://schemas.microsoft.com/office/powerpoint/2010/main" val="267716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 episode, ask the group to discuss what they learned about source control from this video and why source control is important for COVID-19.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share their reactions orally, via chat, or both.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a moment to review the notes you took during the video.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did you learn about source control? Specifically, why is source control important for COVID-19 care? Would someone like to respond?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to allow for responses. Encourage additional discussion.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b="0" i="0"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329206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Content Outline for Episode 23 of the video series provides additional discussion points that you may wish to use.</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upon your context and audience, you may wish to refer to CDC’s </a:t>
            </a:r>
            <a:r>
              <a:rPr lang="en-US" sz="1800" dirty="0">
                <a:effectLst/>
                <a:latin typeface="Calibri" panose="020F0502020204030204" pitchFamily="34" charset="0"/>
                <a:ea typeface="Times New Roman" panose="02020603050405020304" pitchFamily="18" charset="0"/>
              </a:rPr>
              <a:t>Interim Infection Prevention and Control Recommendations for Healthcare Personnel During the Coronavirus Disease 2019 (COVID-19) Pandemic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https://www.cdc.gov/coronavirus/2019-ncov/hcp/infection-control-recommendations.html</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include the most recent recommendations for source control for healthcare workers who have been fully vaccinated against COVID-19.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control for COVID-19 is critical to preventing the spread of respiratory droplets. We cover our nose and mouth with a mask to keep the respiratory droplets that we breathe out, out of the air and away from other people.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does that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When we stop those respiratory droplets at the source, we keep the virus from spreading.”</a:t>
            </a:r>
          </a:p>
          <a:p>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424662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concept, ask participants to share, either by coming off mute or via chat, answers to the question, “Why?”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Content Outline for Episode 23 of the video series provides additional discussion points that you may wish to use.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control is especially important for COVID-19 because we don’t always know who is infected.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 does that matter?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We don’t always know who’s infected, because people can be infected but not show any symptoms – that’s called being asymptomatic. It matters because the virus can still spread from someone who is infected, but who doesn’t feel sick.”</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2142507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D8AB859A-23E1-4ED2-8784-7690102253EF}" type="datetime1">
              <a:rPr lang="en-US" smtClean="0"/>
              <a:t>9/16/2021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Hand Hygiene</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722203"/>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722203"/>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4FD1D1A5-3795-4D27-B8FF-3DE93AEC5231}"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Cleaning &amp; Disinfection</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755885"/>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9561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89CD212-896B-4E17-B94F-9487DFFFFEF2}"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lvl1pPr>
              <a:defRPr/>
            </a:lvl1pPr>
          </a:lstStyle>
          <a:p>
            <a:r>
              <a:rPr lang="en-US" dirty="0"/>
              <a:t>Source Control</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CE635EA5-E536-4440-A0F5-5A7227CB92E7}" type="datetime1">
              <a:rPr lang="en-US" smtClean="0"/>
              <a:t>9/16/2021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Hand Hygiene</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39B08D4-CE16-4AAE-A3E5-F1603859D664}"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E6319DE-4F39-4351-A4C6-DC246A444062}"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Hand Hygiene</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06F4BBE7-65A2-459A-B205-2304AF31B173}"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Hand Hygiene</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Hand Hygiene</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AF263BD-8129-478C-9776-4FDB12B3D65A}" type="datetime1">
              <a:rPr lang="en-US" smtClean="0"/>
              <a:t>9/16/2021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71" r:id="rId11"/>
    <p:sldLayoutId id="2147483688" r:id="rId12"/>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16.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hyperlink" Target="http://bit.ly/WhatIsSourceContro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a:xfrm>
            <a:off x="673100" y="1122363"/>
            <a:ext cx="6229350" cy="2387600"/>
          </a:xfrm>
        </p:spPr>
        <p:txBody>
          <a:bodyPr/>
          <a:lstStyle/>
          <a:p>
            <a:r>
              <a:rPr lang="en-US" dirty="0">
                <a:solidFill>
                  <a:srgbClr val="F4DF4D"/>
                </a:solidFill>
              </a:rPr>
              <a:t>Topic 13:</a:t>
            </a:r>
            <a:r>
              <a:rPr lang="en-US" dirty="0"/>
              <a:t>	</a:t>
            </a:r>
            <a:br>
              <a:rPr lang="en-US" dirty="0"/>
            </a:br>
            <a:r>
              <a:rPr lang="en-US" dirty="0"/>
              <a:t>Source control</a:t>
            </a:r>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a:xfrm>
            <a:off x="7471065" y="5865121"/>
            <a:ext cx="4247962" cy="583806"/>
          </a:xfrm>
        </p:spPr>
        <p:txBody>
          <a:bodyPr/>
          <a:lstStyle/>
          <a:p>
            <a:pPr algn="r"/>
            <a:r>
              <a:rPr lang="en-US" dirty="0">
                <a:solidFill>
                  <a:srgbClr val="595959"/>
                </a:solidFill>
              </a:rPr>
              <a:t> [Date of Training]</a:t>
            </a:r>
          </a:p>
        </p:txBody>
      </p:sp>
      <p:pic>
        <p:nvPicPr>
          <p:cNvPr id="4" name="Picture 3" descr="Logo: Project Firstline - &#10;CDC's National Training Collaborative for Healthcare Infection Prevention &amp; Control">
            <a:extLst>
              <a:ext uri="{FF2B5EF4-FFF2-40B4-BE49-F238E27FC236}">
                <a16:creationId xmlns:a16="http://schemas.microsoft.com/office/drawing/2014/main" id="{AB387948-8BF3-49DB-BBEF-CB1F4B176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BA2D-7932-49A9-AE4F-08327585AF06}"/>
              </a:ext>
            </a:extLst>
          </p:cNvPr>
          <p:cNvSpPr>
            <a:spLocks noGrp="1"/>
          </p:cNvSpPr>
          <p:nvPr>
            <p:ph type="title"/>
          </p:nvPr>
        </p:nvSpPr>
        <p:spPr>
          <a:xfrm>
            <a:off x="839788" y="457199"/>
            <a:ext cx="3932237" cy="3457977"/>
          </a:xfrm>
        </p:spPr>
        <p:txBody>
          <a:bodyPr/>
          <a:lstStyle/>
          <a:p>
            <a:r>
              <a:rPr lang="en-US" sz="3600" b="0" dirty="0"/>
              <a:t>How can </a:t>
            </a:r>
            <a:r>
              <a:rPr lang="en-US" sz="3600" dirty="0"/>
              <a:t>masks</a:t>
            </a:r>
            <a:r>
              <a:rPr lang="en-US" sz="3600" b="0" dirty="0"/>
              <a:t> stop germs at the source?</a:t>
            </a:r>
          </a:p>
        </p:txBody>
      </p:sp>
      <p:sp>
        <p:nvSpPr>
          <p:cNvPr id="4" name="Slide Number Placeholder 3">
            <a:extLst>
              <a:ext uri="{FF2B5EF4-FFF2-40B4-BE49-F238E27FC236}">
                <a16:creationId xmlns:a16="http://schemas.microsoft.com/office/drawing/2014/main" id="{95C9ED47-1C22-44AA-A137-F91B7D42EDEA}"/>
              </a:ext>
            </a:extLst>
          </p:cNvPr>
          <p:cNvSpPr>
            <a:spLocks noGrp="1"/>
          </p:cNvSpPr>
          <p:nvPr>
            <p:ph type="sldNum" sz="quarter" idx="12"/>
          </p:nvPr>
        </p:nvSpPr>
        <p:spPr/>
        <p:txBody>
          <a:bodyPr/>
          <a:lstStyle/>
          <a:p>
            <a:fld id="{82640534-B2B5-4A62-BCD9-9076A5F4FB69}" type="slidenum">
              <a:rPr lang="en-US" smtClean="0"/>
              <a:pPr/>
              <a:t>10</a:t>
            </a:fld>
            <a:endParaRPr lang="en-US" dirty="0"/>
          </a:p>
        </p:txBody>
      </p:sp>
    </p:spTree>
    <p:custDataLst>
      <p:tags r:id="rId1"/>
    </p:custDataLst>
    <p:extLst>
      <p:ext uri="{BB962C8B-B14F-4D97-AF65-F5344CB8AC3E}">
        <p14:creationId xmlns:p14="http://schemas.microsoft.com/office/powerpoint/2010/main" val="342909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Masks </a:t>
            </a:r>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616541" y="2158520"/>
            <a:ext cx="4064316" cy="3343784"/>
          </a:xfrm>
        </p:spPr>
        <p:txBody>
          <a:bodyPr/>
          <a:lstStyle/>
          <a:p>
            <a:pPr marL="0" indent="0">
              <a:buNone/>
            </a:pPr>
            <a:r>
              <a:rPr lang="en-US" b="1" dirty="0">
                <a:solidFill>
                  <a:schemeClr val="accent1"/>
                </a:solidFill>
              </a:rPr>
              <a:t>Wear a mask that </a:t>
            </a:r>
          </a:p>
          <a:p>
            <a:r>
              <a:rPr lang="en-US" dirty="0"/>
              <a:t>Fits snugly around the cheeks and chin without gaps at the edges </a:t>
            </a:r>
          </a:p>
          <a:p>
            <a:r>
              <a:rPr lang="en-US" dirty="0"/>
              <a:t>Covers your mouth and nose </a:t>
            </a:r>
          </a:p>
        </p:txBody>
      </p:sp>
      <p:sp>
        <p:nvSpPr>
          <p:cNvPr id="6" name="Rectangle 5" descr="A person wearing a poorly fitting mask that is not snug around the cheeks and chin">
            <a:extLst>
              <a:ext uri="{FF2B5EF4-FFF2-40B4-BE49-F238E27FC236}">
                <a16:creationId xmlns:a16="http://schemas.microsoft.com/office/drawing/2014/main" id="{43ADA008-C8E8-463C-9107-05B3CA56DDFC}"/>
              </a:ext>
            </a:extLst>
          </p:cNvPr>
          <p:cNvSpPr/>
          <p:nvPr/>
        </p:nvSpPr>
        <p:spPr>
          <a:xfrm>
            <a:off x="5062653" y="2430965"/>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A person wearing a poorly fitting mask that is not snug around the cheeks and chin">
            <a:extLst>
              <a:ext uri="{FF2B5EF4-FFF2-40B4-BE49-F238E27FC236}">
                <a16:creationId xmlns:a16="http://schemas.microsoft.com/office/drawing/2014/main" id="{05B92BD6-4F20-4E15-B529-7B2F334A4FDF}"/>
              </a:ext>
            </a:extLst>
          </p:cNvPr>
          <p:cNvSpPr/>
          <p:nvPr/>
        </p:nvSpPr>
        <p:spPr>
          <a:xfrm>
            <a:off x="8407506" y="2430964"/>
            <a:ext cx="3155795" cy="2698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11</a:t>
            </a:fld>
            <a:endParaRPr lang="en-US" dirty="0"/>
          </a:p>
        </p:txBody>
      </p:sp>
    </p:spTree>
    <p:custDataLst>
      <p:tags r:id="rId1"/>
    </p:custDataLst>
    <p:extLst>
      <p:ext uri="{BB962C8B-B14F-4D97-AF65-F5344CB8AC3E}">
        <p14:creationId xmlns:p14="http://schemas.microsoft.com/office/powerpoint/2010/main" val="382948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84F3-71FF-4C1E-8FEF-CF3DD6F6E456}"/>
              </a:ext>
            </a:extLst>
          </p:cNvPr>
          <p:cNvSpPr>
            <a:spLocks noGrp="1"/>
          </p:cNvSpPr>
          <p:nvPr>
            <p:ph type="title"/>
          </p:nvPr>
        </p:nvSpPr>
        <p:spPr/>
        <p:txBody>
          <a:bodyPr/>
          <a:lstStyle/>
          <a:p>
            <a:r>
              <a:rPr lang="en-US" dirty="0"/>
              <a:t>Source control tips: </a:t>
            </a:r>
            <a:r>
              <a:rPr lang="en-US" cap="none" dirty="0"/>
              <a:t>N95s </a:t>
            </a:r>
            <a:endParaRPr lang="en-US" dirty="0"/>
          </a:p>
        </p:txBody>
      </p:sp>
      <p:sp>
        <p:nvSpPr>
          <p:cNvPr id="3" name="Content Placeholder 2">
            <a:extLst>
              <a:ext uri="{FF2B5EF4-FFF2-40B4-BE49-F238E27FC236}">
                <a16:creationId xmlns:a16="http://schemas.microsoft.com/office/drawing/2014/main" id="{5E01005F-E79D-4E2D-AE92-B1BEC4D6F35A}"/>
              </a:ext>
            </a:extLst>
          </p:cNvPr>
          <p:cNvSpPr>
            <a:spLocks noGrp="1"/>
          </p:cNvSpPr>
          <p:nvPr>
            <p:ph idx="1"/>
          </p:nvPr>
        </p:nvSpPr>
        <p:spPr>
          <a:xfrm>
            <a:off x="838199" y="2061538"/>
            <a:ext cx="4107511" cy="3475119"/>
          </a:xfrm>
        </p:spPr>
        <p:txBody>
          <a:bodyPr/>
          <a:lstStyle/>
          <a:p>
            <a:r>
              <a:rPr lang="en-US" dirty="0"/>
              <a:t>N95s protect you from breathing in respiratory droplets.</a:t>
            </a:r>
          </a:p>
          <a:p>
            <a:r>
              <a:rPr lang="en-US" dirty="0"/>
              <a:t>Most N95s also block your respiratory droplets from being breathed out into the air. </a:t>
            </a:r>
          </a:p>
        </p:txBody>
      </p:sp>
      <p:sp>
        <p:nvSpPr>
          <p:cNvPr id="6" name="Rectangle 5" descr="A person wearing an N95">
            <a:extLst>
              <a:ext uri="{FF2B5EF4-FFF2-40B4-BE49-F238E27FC236}">
                <a16:creationId xmlns:a16="http://schemas.microsoft.com/office/drawing/2014/main" id="{57379C29-1E6C-4BDC-99AA-5A705C8FB48E}"/>
              </a:ext>
            </a:extLst>
          </p:cNvPr>
          <p:cNvSpPr/>
          <p:nvPr/>
        </p:nvSpPr>
        <p:spPr>
          <a:xfrm>
            <a:off x="5920784" y="1650379"/>
            <a:ext cx="5155430" cy="466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6B40A60-66D3-4D02-8332-328B94D389F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03A3A16E-F68E-43EA-A566-43CF9AF75590}"/>
              </a:ext>
            </a:extLst>
          </p:cNvPr>
          <p:cNvSpPr>
            <a:spLocks noGrp="1"/>
          </p:cNvSpPr>
          <p:nvPr>
            <p:ph type="sldNum" sz="quarter" idx="12"/>
          </p:nvPr>
        </p:nvSpPr>
        <p:spPr/>
        <p:txBody>
          <a:bodyPr/>
          <a:lstStyle/>
          <a:p>
            <a:fld id="{EF026F98-229B-48B0-BECF-EA1F5459ACF1}" type="slidenum">
              <a:rPr lang="en-US" smtClean="0"/>
              <a:t>12</a:t>
            </a:fld>
            <a:endParaRPr lang="en-US" dirty="0"/>
          </a:p>
        </p:txBody>
      </p:sp>
    </p:spTree>
    <p:custDataLst>
      <p:tags r:id="rId1"/>
    </p:custDataLst>
    <p:extLst>
      <p:ext uri="{BB962C8B-B14F-4D97-AF65-F5344CB8AC3E}">
        <p14:creationId xmlns:p14="http://schemas.microsoft.com/office/powerpoint/2010/main" val="384862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C73D2-A1FB-454A-9DE6-3BE40DCF7EBA}"/>
              </a:ext>
            </a:extLst>
          </p:cNvPr>
          <p:cNvSpPr>
            <a:spLocks noGrp="1"/>
          </p:cNvSpPr>
          <p:nvPr>
            <p:ph type="title"/>
          </p:nvPr>
        </p:nvSpPr>
        <p:spPr/>
        <p:txBody>
          <a:bodyPr/>
          <a:lstStyle/>
          <a:p>
            <a:r>
              <a:rPr lang="en-US" dirty="0"/>
              <a:t>Reflection</a:t>
            </a:r>
          </a:p>
        </p:txBody>
      </p:sp>
      <p:sp>
        <p:nvSpPr>
          <p:cNvPr id="3" name="Slide Number Placeholder 2">
            <a:extLst>
              <a:ext uri="{FF2B5EF4-FFF2-40B4-BE49-F238E27FC236}">
                <a16:creationId xmlns:a16="http://schemas.microsoft.com/office/drawing/2014/main" id="{1DF41F16-2769-4B76-A041-30820A44C9DB}"/>
              </a:ext>
            </a:extLst>
          </p:cNvPr>
          <p:cNvSpPr>
            <a:spLocks noGrp="1"/>
          </p:cNvSpPr>
          <p:nvPr>
            <p:ph type="sldNum" sz="quarter" idx="12"/>
          </p:nvPr>
        </p:nvSpPr>
        <p:spPr/>
        <p:txBody>
          <a:bodyPr/>
          <a:lstStyle/>
          <a:p>
            <a:fld id="{EF026F98-229B-48B0-BECF-EA1F5459ACF1}" type="slidenum">
              <a:rPr lang="en-US" smtClean="0"/>
              <a:t>13</a:t>
            </a:fld>
            <a:endParaRPr lang="en-US" dirty="0"/>
          </a:p>
        </p:txBody>
      </p:sp>
    </p:spTree>
    <p:custDataLst>
      <p:tags r:id="rId1"/>
    </p:custDataLst>
    <p:extLst>
      <p:ext uri="{BB962C8B-B14F-4D97-AF65-F5344CB8AC3E}">
        <p14:creationId xmlns:p14="http://schemas.microsoft.com/office/powerpoint/2010/main" val="2331613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F6123D-6F2B-4167-A245-02174764D329}"/>
              </a:ext>
            </a:extLst>
          </p:cNvPr>
          <p:cNvSpPr>
            <a:spLocks noGrp="1"/>
          </p:cNvSpPr>
          <p:nvPr>
            <p:ph type="title"/>
          </p:nvPr>
        </p:nvSpPr>
        <p:spPr>
          <a:xfrm>
            <a:off x="869285" y="2116393"/>
            <a:ext cx="3932237" cy="1600200"/>
          </a:xfrm>
        </p:spPr>
        <p:txBody>
          <a:bodyPr vert="horz" lIns="91440" tIns="45720" rIns="91440" bIns="45720" rtlCol="0" anchor="b">
            <a:noAutofit/>
          </a:bodyPr>
          <a:lstStyle/>
          <a:p>
            <a:r>
              <a:rPr lang="en-US" sz="3600" b="0" dirty="0"/>
              <a:t>Questions?</a:t>
            </a:r>
          </a:p>
        </p:txBody>
      </p:sp>
      <p:sp>
        <p:nvSpPr>
          <p:cNvPr id="2" name="Slide Number Placeholder 1">
            <a:extLst>
              <a:ext uri="{FF2B5EF4-FFF2-40B4-BE49-F238E27FC236}">
                <a16:creationId xmlns:a16="http://schemas.microsoft.com/office/drawing/2014/main" id="{141C3F12-B353-4EEF-BF3A-3F11C97B258A}"/>
              </a:ext>
            </a:extLst>
          </p:cNvPr>
          <p:cNvSpPr>
            <a:spLocks noGrp="1"/>
          </p:cNvSpPr>
          <p:nvPr>
            <p:ph type="sldNum" sz="quarter" idx="12"/>
          </p:nvPr>
        </p:nvSpPr>
        <p:spPr>
          <a:xfrm>
            <a:off x="11303000" y="6410780"/>
            <a:ext cx="620486" cy="365125"/>
          </a:xfrm>
        </p:spPr>
        <p:txBody>
          <a:bodyPr/>
          <a:lstStyle/>
          <a:p>
            <a:fld id="{82640534-B2B5-4A62-BCD9-9076A5F4FB69}" type="slidenum">
              <a:rPr lang="en-US" smtClean="0"/>
              <a:pPr/>
              <a:t>14</a:t>
            </a:fld>
            <a:endParaRPr lang="en-US" dirty="0"/>
          </a:p>
        </p:txBody>
      </p:sp>
    </p:spTree>
    <p:custDataLst>
      <p:tags r:id="rId1"/>
    </p:custDataLst>
    <p:extLst>
      <p:ext uri="{BB962C8B-B14F-4D97-AF65-F5344CB8AC3E}">
        <p14:creationId xmlns:p14="http://schemas.microsoft.com/office/powerpoint/2010/main" val="9546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199" y="1600200"/>
            <a:ext cx="10702771" cy="4318000"/>
          </a:xfrm>
        </p:spPr>
        <p:txBody>
          <a:bodyPr/>
          <a:lstStyle/>
          <a:p>
            <a:r>
              <a:rPr lang="en-US" sz="2400" dirty="0"/>
              <a:t>Source control keeps germs from spreading by stopping them at their source, before they can spread to other people.</a:t>
            </a:r>
          </a:p>
          <a:p>
            <a:r>
              <a:rPr lang="en-US" sz="2400" dirty="0"/>
              <a:t>Source control is an important tool to reduce the spread of COVID-19 and other respiratory infections as well as other diseases.</a:t>
            </a:r>
          </a:p>
          <a:p>
            <a:r>
              <a:rPr lang="en-US" sz="2400" dirty="0"/>
              <a:t>For COVID-19, source control focuses on covering your nose and mouth with a mask to keep your respiratory droplets out of the air.</a:t>
            </a:r>
          </a:p>
          <a:p>
            <a:r>
              <a:rPr lang="en-US" sz="2400" dirty="0"/>
              <a:t>Most N95 respirators used in healthcare not only protect you from virus that your patient is breathing out, but also protect your patients and your colleagues from germs that you might be breathing out. </a:t>
            </a:r>
            <a:endParaRPr lang="en-US" dirty="0"/>
          </a:p>
        </p:txBody>
      </p:sp>
      <p:sp>
        <p:nvSpPr>
          <p:cNvPr id="4" name="Footer Placeholder 3">
            <a:extLst>
              <a:ext uri="{FF2B5EF4-FFF2-40B4-BE49-F238E27FC236}">
                <a16:creationId xmlns:a16="http://schemas.microsoft.com/office/drawing/2014/main" id="{CCABCEAD-84AD-4318-9168-FCE8CDBFC105}"/>
              </a:ext>
            </a:extLst>
          </p:cNvPr>
          <p:cNvSpPr>
            <a:spLocks noGrp="1"/>
          </p:cNvSpPr>
          <p:nvPr>
            <p:ph type="ftr" sz="quarter" idx="11"/>
          </p:nvPr>
        </p:nvSpPr>
        <p:spPr>
          <a:xfrm>
            <a:off x="4680857" y="6410780"/>
            <a:ext cx="6395357" cy="365125"/>
          </a:xfrm>
        </p:spPr>
        <p:txBody>
          <a:bodyPr/>
          <a:lstStyle/>
          <a:p>
            <a:r>
              <a:rPr lang="fr-FR" dirty="0"/>
              <a:t>Source Control</a:t>
            </a:r>
            <a:endParaRPr lang="en-US" dirty="0"/>
          </a:p>
        </p:txBody>
      </p:sp>
      <p:sp>
        <p:nvSpPr>
          <p:cNvPr id="5" name="Slide Number Placeholder 4">
            <a:extLst>
              <a:ext uri="{FF2B5EF4-FFF2-40B4-BE49-F238E27FC236}">
                <a16:creationId xmlns:a16="http://schemas.microsoft.com/office/drawing/2014/main" id="{412EBCB5-4EE5-4375-80EE-1EC2AB8CF2C6}"/>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15</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fontScale="77500" lnSpcReduction="20000"/>
          </a:bodyPr>
          <a:lstStyle/>
          <a:p>
            <a:pPr marL="0" indent="0">
              <a:lnSpc>
                <a:spcPct val="110000"/>
              </a:lnSpc>
              <a:spcBef>
                <a:spcPts val="0"/>
              </a:spcBef>
              <a:buNone/>
            </a:pPr>
            <a:r>
              <a:rPr lang="en-US" sz="2700" dirty="0">
                <a:latin typeface="+mn-lt"/>
              </a:rPr>
              <a:t>Project Firstline on CDC: </a:t>
            </a:r>
          </a:p>
          <a:p>
            <a:pPr marL="0" indent="0">
              <a:lnSpc>
                <a:spcPct val="110000"/>
              </a:lnSpc>
              <a:spcBef>
                <a:spcPts val="0"/>
              </a:spcBef>
              <a:spcAft>
                <a:spcPts val="1200"/>
              </a:spcAft>
              <a:buNone/>
            </a:pPr>
            <a:r>
              <a:rPr lang="en-US" sz="2700" dirty="0">
                <a:latin typeface="+mn-lt"/>
                <a:hlinkClick r:id="rId4"/>
              </a:rPr>
              <a:t>https://www.cdc.gov/infection control/projectfirstline/index.html</a:t>
            </a:r>
            <a:endParaRPr lang="en-US" sz="2700" dirty="0">
              <a:latin typeface="+mn-lt"/>
            </a:endParaRPr>
          </a:p>
          <a:p>
            <a:pPr marL="0" indent="0">
              <a:lnSpc>
                <a:spcPct val="110000"/>
              </a:lnSpc>
              <a:spcBef>
                <a:spcPts val="0"/>
              </a:spcBef>
              <a:buNone/>
            </a:pPr>
            <a:r>
              <a:rPr lang="en-US" sz="2700" dirty="0">
                <a:latin typeface="+mn-lt"/>
              </a:rPr>
              <a:t>CDC’s Project Firstline on Facebook:</a:t>
            </a:r>
          </a:p>
          <a:p>
            <a:pPr marL="0" indent="0">
              <a:lnSpc>
                <a:spcPct val="110000"/>
              </a:lnSpc>
              <a:spcBef>
                <a:spcPts val="0"/>
              </a:spcBef>
              <a:spcAft>
                <a:spcPts val="1200"/>
              </a:spcAft>
              <a:buNone/>
            </a:pPr>
            <a:r>
              <a:rPr lang="en-US" sz="2700" dirty="0">
                <a:latin typeface="+mn-lt"/>
                <a:hlinkClick r:id="rId5"/>
              </a:rPr>
              <a:t>https://www.facebook.com/CDCProjectFirstline</a:t>
            </a:r>
            <a:r>
              <a:rPr lang="en-US" sz="2700" dirty="0">
                <a:latin typeface="+mn-lt"/>
              </a:rPr>
              <a:t> </a:t>
            </a:r>
          </a:p>
          <a:p>
            <a:pPr marL="0" indent="0">
              <a:lnSpc>
                <a:spcPct val="110000"/>
              </a:lnSpc>
              <a:spcBef>
                <a:spcPts val="0"/>
              </a:spcBef>
              <a:buNone/>
            </a:pPr>
            <a:r>
              <a:rPr lang="en-US" sz="2700" dirty="0">
                <a:latin typeface="+mn-lt"/>
              </a:rPr>
              <a:t>CDC’s Project Firstline on Twitter:</a:t>
            </a:r>
          </a:p>
          <a:p>
            <a:pPr marL="0" indent="0">
              <a:lnSpc>
                <a:spcPct val="110000"/>
              </a:lnSpc>
              <a:spcBef>
                <a:spcPts val="0"/>
              </a:spcBef>
              <a:spcAft>
                <a:spcPts val="1200"/>
              </a:spcAft>
              <a:buNone/>
            </a:pPr>
            <a:r>
              <a:rPr lang="en-US" sz="2700" dirty="0">
                <a:latin typeface="+mn-lt"/>
                <a:hlinkClick r:id="rId6"/>
              </a:rPr>
              <a:t>https://twitter.com/CDC_Firstline</a:t>
            </a:r>
            <a:endParaRPr lang="en-US" sz="2700" dirty="0">
              <a:latin typeface="+mn-lt"/>
            </a:endParaRPr>
          </a:p>
          <a:p>
            <a:pPr marL="0" indent="0">
              <a:lnSpc>
                <a:spcPct val="110000"/>
              </a:lnSpc>
              <a:spcBef>
                <a:spcPts val="0"/>
              </a:spcBef>
              <a:buNone/>
            </a:pPr>
            <a:r>
              <a:rPr lang="en-US" sz="2700" dirty="0">
                <a:latin typeface="+mn-lt"/>
              </a:rPr>
              <a:t>Project Firstline Inside Infection Control on YouTube:</a:t>
            </a:r>
          </a:p>
          <a:p>
            <a:pPr marL="0" indent="0">
              <a:lnSpc>
                <a:spcPct val="110000"/>
              </a:lnSpc>
              <a:spcBef>
                <a:spcPts val="0"/>
              </a:spcBef>
              <a:spcAft>
                <a:spcPts val="1200"/>
              </a:spcAft>
              <a:buNone/>
            </a:pPr>
            <a:r>
              <a:rPr lang="en-US" sz="2700" dirty="0">
                <a:latin typeface="+mn-lt"/>
                <a:hlinkClick r:id="rId7"/>
              </a:rPr>
              <a:t>https://www.youtube.com/playlist?list=PLvrp9iOILTQZQGtDnSDGViKDdRtIc13VX</a:t>
            </a:r>
            <a:r>
              <a:rPr lang="en-US" sz="2700" dirty="0">
                <a:latin typeface="+mn-lt"/>
              </a:rPr>
              <a:t> </a:t>
            </a:r>
          </a:p>
          <a:p>
            <a:pPr marL="0" indent="0">
              <a:lnSpc>
                <a:spcPct val="110000"/>
              </a:lnSpc>
              <a:spcBef>
                <a:spcPts val="0"/>
              </a:spcBef>
              <a:buNone/>
            </a:pPr>
            <a:r>
              <a:rPr lang="en-US" sz="2700" dirty="0">
                <a:latin typeface="+mn-lt"/>
              </a:rPr>
              <a:t>To sign up for Project Firstline e-mails, click here: </a:t>
            </a:r>
            <a:r>
              <a:rPr lang="en-US" sz="2700" dirty="0">
                <a:latin typeface="+mn-lt"/>
                <a:hlinkClick r:id="rId8"/>
              </a:rPr>
              <a:t>https://tools.cdc.gov/campaignproxyservice/subscriptions.aspx?topic_id=USCDC_2104</a:t>
            </a:r>
            <a:r>
              <a:rPr lang="en-US" sz="2700" dirty="0">
                <a:latin typeface="+mn-lt"/>
              </a:rPr>
              <a:t>  </a:t>
            </a:r>
            <a:endParaRPr lang="en-US" sz="1100" dirty="0">
              <a:latin typeface="+mn-lt"/>
            </a:endParaRP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prstGeom prst="rect">
            <a:avLst/>
          </a:prstGeom>
        </p:spPr>
        <p:txBody>
          <a:bodyPr/>
          <a:lstStyle/>
          <a:p>
            <a:r>
              <a:rPr lang="en-US" dirty="0"/>
              <a:t>Source Control</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16</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17</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pPr>
              <a:spcBef>
                <a:spcPts val="1800"/>
              </a:spcBef>
            </a:pPr>
            <a:r>
              <a:rPr lang="en-US" dirty="0"/>
              <a:t>Introductions</a:t>
            </a:r>
          </a:p>
          <a:p>
            <a:pPr>
              <a:spcBef>
                <a:spcPts val="1800"/>
              </a:spcBef>
            </a:pPr>
            <a:r>
              <a:rPr lang="en-US" dirty="0"/>
              <a:t>What Is Source Control? Why Does It Matter?</a:t>
            </a:r>
          </a:p>
          <a:p>
            <a:pPr>
              <a:spcBef>
                <a:spcPts val="1800"/>
              </a:spcBef>
            </a:pPr>
            <a:r>
              <a:rPr lang="en-US" dirty="0"/>
              <a:t>How Can Masks Stop Germs at the Source?</a:t>
            </a:r>
          </a:p>
          <a:p>
            <a:pPr>
              <a:spcBef>
                <a:spcPts val="1800"/>
              </a:spcBef>
            </a:pPr>
            <a:r>
              <a:rPr lang="en-US" dirty="0"/>
              <a:t>Reflection</a:t>
            </a:r>
          </a:p>
        </p:txBody>
      </p:sp>
      <p:sp>
        <p:nvSpPr>
          <p:cNvPr id="4" name="Footer Placeholder 3">
            <a:extLst>
              <a:ext uri="{FF2B5EF4-FFF2-40B4-BE49-F238E27FC236}">
                <a16:creationId xmlns:a16="http://schemas.microsoft.com/office/drawing/2014/main" id="{716FEBDD-3A69-4D3B-9DE2-8680C5E0DC7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71D38768-2733-4B1C-B8A0-B649C9AEBE83}"/>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extLst>
      <p:ext uri="{BB962C8B-B14F-4D97-AF65-F5344CB8AC3E}">
        <p14:creationId xmlns:p14="http://schemas.microsoft.com/office/powerpoint/2010/main" val="29019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02B8-D474-45E0-B366-16707CE64117}"/>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75BD9C1F-A365-4F48-BDF9-BB2151ADEDB7}"/>
              </a:ext>
            </a:extLst>
          </p:cNvPr>
          <p:cNvSpPr>
            <a:spLocks noGrp="1"/>
          </p:cNvSpPr>
          <p:nvPr>
            <p:ph idx="1"/>
          </p:nvPr>
        </p:nvSpPr>
        <p:spPr/>
        <p:txBody>
          <a:bodyPr/>
          <a:lstStyle/>
          <a:p>
            <a:pPr marL="0" lvl="0" indent="0">
              <a:buNone/>
            </a:pPr>
            <a:endParaRPr lang="en-US" dirty="0"/>
          </a:p>
          <a:p>
            <a:pPr lvl="0"/>
            <a:r>
              <a:rPr lang="en-US" dirty="0"/>
              <a:t>Explain how source control keeps germs from spreading.</a:t>
            </a:r>
          </a:p>
          <a:p>
            <a:pPr marL="0" lvl="0" indent="0">
              <a:buNone/>
            </a:pPr>
            <a:endParaRPr lang="en-US" dirty="0"/>
          </a:p>
          <a:p>
            <a:pPr lvl="0"/>
            <a:r>
              <a:rPr lang="en-US" dirty="0"/>
              <a:t>Discuss one (1) reason why source control for COVID-19 focuses on masking.</a:t>
            </a:r>
          </a:p>
        </p:txBody>
      </p:sp>
      <p:sp>
        <p:nvSpPr>
          <p:cNvPr id="3" name="Footer Placeholder 2">
            <a:extLst>
              <a:ext uri="{FF2B5EF4-FFF2-40B4-BE49-F238E27FC236}">
                <a16:creationId xmlns:a16="http://schemas.microsoft.com/office/drawing/2014/main" id="{9D64EE69-62BB-4E80-8FB4-0A4ADF452ECE}"/>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8416C96E-ACE5-4A93-8449-CA01076EE06F}"/>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custDataLst>
      <p:tags r:id="rId1"/>
    </p:custDataLst>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7C89-E47E-4E03-8548-B75DA4A977A8}"/>
              </a:ext>
            </a:extLst>
          </p:cNvPr>
          <p:cNvSpPr>
            <a:spLocks noGrp="1"/>
          </p:cNvSpPr>
          <p:nvPr>
            <p:ph type="title"/>
          </p:nvPr>
        </p:nvSpPr>
        <p:spPr/>
        <p:txBody>
          <a:bodyPr/>
          <a:lstStyle/>
          <a:p>
            <a:r>
              <a:rPr lang="en-US" dirty="0"/>
              <a:t>INTRODUCTIONS</a:t>
            </a:r>
          </a:p>
        </p:txBody>
      </p:sp>
      <p:sp>
        <p:nvSpPr>
          <p:cNvPr id="2" name="Content Placeholder 1">
            <a:extLst>
              <a:ext uri="{FF2B5EF4-FFF2-40B4-BE49-F238E27FC236}">
                <a16:creationId xmlns:a16="http://schemas.microsoft.com/office/drawing/2014/main" id="{136A3D1E-EBA1-4553-9BE6-A4CD5BE38540}"/>
              </a:ext>
            </a:extLst>
          </p:cNvPr>
          <p:cNvSpPr>
            <a:spLocks noGrp="1"/>
          </p:cNvSpPr>
          <p:nvPr>
            <p:ph type="body" sz="half" idx="2"/>
          </p:nvPr>
        </p:nvSpPr>
        <p:spPr/>
        <p:txBody>
          <a:bodyPr/>
          <a:lstStyle/>
          <a:p>
            <a:pPr marL="342900" indent="-342900">
              <a:buFont typeface="Arial" panose="020B0604020202020204" pitchFamily="34" charset="0"/>
              <a:buChar char="•"/>
            </a:pPr>
            <a:r>
              <a:rPr lang="en-US" sz="3200" dirty="0"/>
              <a:t>Your name</a:t>
            </a:r>
          </a:p>
          <a:p>
            <a:pPr marL="342900" indent="-342900">
              <a:buFont typeface="Arial" panose="020B0604020202020204" pitchFamily="34" charset="0"/>
              <a:buChar char="•"/>
            </a:pPr>
            <a:r>
              <a:rPr lang="en-US" sz="3200" dirty="0"/>
              <a:t>Your role </a:t>
            </a:r>
          </a:p>
        </p:txBody>
      </p:sp>
      <p:sp>
        <p:nvSpPr>
          <p:cNvPr id="3" name="Slide Number Placeholder 2">
            <a:extLst>
              <a:ext uri="{FF2B5EF4-FFF2-40B4-BE49-F238E27FC236}">
                <a16:creationId xmlns:a16="http://schemas.microsoft.com/office/drawing/2014/main" id="{EBA9866C-926A-4D60-9D41-7E714FEC15CC}"/>
              </a:ext>
            </a:extLst>
          </p:cNvPr>
          <p:cNvSpPr>
            <a:spLocks noGrp="1"/>
          </p:cNvSpPr>
          <p:nvPr>
            <p:ph type="sldNum" sz="quarter" idx="12"/>
          </p:nvPr>
        </p:nvSpPr>
        <p:spPr>
          <a:xfrm>
            <a:off x="11226800" y="6369054"/>
            <a:ext cx="620486" cy="365125"/>
          </a:xfrm>
        </p:spPr>
        <p:txBody>
          <a:bodyPr/>
          <a:lstStyle/>
          <a:p>
            <a:fld id="{82640534-B2B5-4A62-BCD9-9076A5F4FB69}" type="slidenum">
              <a:rPr lang="en-US" smtClean="0"/>
              <a:pPr/>
              <a:t>4</a:t>
            </a:fld>
            <a:endParaRPr lang="en-US" dirty="0"/>
          </a:p>
        </p:txBody>
      </p:sp>
    </p:spTree>
    <p:extLst>
      <p:ext uri="{BB962C8B-B14F-4D97-AF65-F5344CB8AC3E}">
        <p14:creationId xmlns:p14="http://schemas.microsoft.com/office/powerpoint/2010/main" val="206828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CE07FF35-3EB1-452E-9581-A335B003CFCA}"/>
              </a:ext>
            </a:extLst>
          </p:cNvPr>
          <p:cNvSpPr>
            <a:spLocks noGrp="1"/>
          </p:cNvSpPr>
          <p:nvPr>
            <p:ph sz="half" idx="1"/>
          </p:nvPr>
        </p:nvSpPr>
        <p:spPr>
          <a:xfrm>
            <a:off x="838200" y="2247901"/>
            <a:ext cx="3568700" cy="3619500"/>
          </a:xfrm>
        </p:spPr>
        <p:txBody>
          <a:bodyPr/>
          <a:lstStyle/>
          <a:p>
            <a:pPr marL="0" indent="0">
              <a:buNone/>
            </a:pPr>
            <a:r>
              <a:rPr lang="en-US" b="1" dirty="0">
                <a:solidFill>
                  <a:srgbClr val="13619C"/>
                </a:solidFill>
              </a:rPr>
              <a:t>Source control for COVID-19</a:t>
            </a:r>
          </a:p>
        </p:txBody>
      </p:sp>
      <p:sp>
        <p:nvSpPr>
          <p:cNvPr id="7" name="Content Placeholder 6">
            <a:extLst>
              <a:ext uri="{FF2B5EF4-FFF2-40B4-BE49-F238E27FC236}">
                <a16:creationId xmlns:a16="http://schemas.microsoft.com/office/drawing/2014/main" id="{8E084C6A-E2E8-4FF3-A84A-20103ED8EC8E}"/>
              </a:ext>
            </a:extLst>
          </p:cNvPr>
          <p:cNvSpPr>
            <a:spLocks noGrp="1"/>
          </p:cNvSpPr>
          <p:nvPr>
            <p:ph sz="half" idx="2"/>
          </p:nvPr>
        </p:nvSpPr>
        <p:spPr>
          <a:xfrm>
            <a:off x="4864100" y="2247901"/>
            <a:ext cx="6212114" cy="3619500"/>
          </a:xfrm>
        </p:spPr>
        <p:txBody>
          <a:bodyPr/>
          <a:lstStyle/>
          <a:p>
            <a:pPr marL="0" indent="0">
              <a:buNone/>
            </a:pPr>
            <a:r>
              <a:rPr lang="en-US" dirty="0"/>
              <a:t>Use of well-fitting cloth masks, facemasks, or respirators to cover a person’s mouth and nose to prevent spread of respiratory secretions when they are breathing, talking, sneezing, or coughing.</a:t>
            </a:r>
          </a:p>
        </p:txBody>
      </p:sp>
      <p:sp>
        <p:nvSpPr>
          <p:cNvPr id="6" name="Footer Placeholder 5">
            <a:extLst>
              <a:ext uri="{FF2B5EF4-FFF2-40B4-BE49-F238E27FC236}">
                <a16:creationId xmlns:a16="http://schemas.microsoft.com/office/drawing/2014/main" id="{88FC1DA8-924E-49B9-8CF9-421D787F3292}"/>
              </a:ext>
            </a:extLst>
          </p:cNvPr>
          <p:cNvSpPr>
            <a:spLocks noGrp="1"/>
          </p:cNvSpPr>
          <p:nvPr>
            <p:ph type="ftr" sz="quarter" idx="11"/>
          </p:nvPr>
        </p:nvSpPr>
        <p:spPr/>
        <p:txBody>
          <a:bodyPr/>
          <a:lstStyle/>
          <a:p>
            <a:r>
              <a:rPr lang="en-US" dirty="0"/>
              <a:t>Source Control</a:t>
            </a:r>
          </a:p>
        </p:txBody>
      </p:sp>
      <p:sp>
        <p:nvSpPr>
          <p:cNvPr id="5" name="Slide Number Placeholder 4">
            <a:extLst>
              <a:ext uri="{FF2B5EF4-FFF2-40B4-BE49-F238E27FC236}">
                <a16:creationId xmlns:a16="http://schemas.microsoft.com/office/drawing/2014/main" id="{A92DBE34-B626-44E4-85FE-CB59AD3F258E}"/>
              </a:ext>
            </a:extLst>
          </p:cNvPr>
          <p:cNvSpPr>
            <a:spLocks noGrp="1"/>
          </p:cNvSpPr>
          <p:nvPr>
            <p:ph type="sldNum" sz="quarter" idx="12"/>
          </p:nvPr>
        </p:nvSpPr>
        <p:spPr/>
        <p:txBody>
          <a:bodyPr/>
          <a:lstStyle/>
          <a:p>
            <a:fld id="{0921C750-0A2B-4FC2-9266-872E12118BE5}" type="slidenum">
              <a:rPr lang="en-US" smtClean="0"/>
              <a:pPr/>
              <a:t>5</a:t>
            </a:fld>
            <a:endParaRPr lang="en-US" dirty="0"/>
          </a:p>
        </p:txBody>
      </p:sp>
    </p:spTree>
    <p:custDataLst>
      <p:tags r:id="rId1"/>
    </p:custDataLst>
    <p:extLst>
      <p:ext uri="{BB962C8B-B14F-4D97-AF65-F5344CB8AC3E}">
        <p14:creationId xmlns:p14="http://schemas.microsoft.com/office/powerpoint/2010/main" val="2595617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9B39-B090-489A-B7D2-B66C9D5A47E8}"/>
              </a:ext>
            </a:extLst>
          </p:cNvPr>
          <p:cNvSpPr>
            <a:spLocks noGrp="1"/>
          </p:cNvSpPr>
          <p:nvPr>
            <p:ph type="title" idx="4294967295"/>
          </p:nvPr>
        </p:nvSpPr>
        <p:spPr>
          <a:xfrm>
            <a:off x="3276600" y="2286000"/>
            <a:ext cx="4737100" cy="482600"/>
          </a:xfrm>
        </p:spPr>
        <p:txBody>
          <a:bodyPr vert="horz" lIns="91440" tIns="45720" rIns="91440" bIns="45720" rtlCol="0" anchor="b">
            <a:normAutofit fontScale="90000"/>
          </a:bodyPr>
          <a:lstStyle/>
          <a:p>
            <a:r>
              <a:rPr lang="en-US" sz="2000" dirty="0"/>
              <a:t>Video</a:t>
            </a:r>
            <a:r>
              <a:rPr lang="en-US" sz="2000" baseline="0" dirty="0"/>
              <a:t> - </a:t>
            </a:r>
            <a:r>
              <a:rPr lang="en-US" sz="2000" dirty="0"/>
              <a:t>Inside Infection Control: What is Source Control? Episode 23</a:t>
            </a:r>
          </a:p>
        </p:txBody>
      </p:sp>
      <p:pic>
        <p:nvPicPr>
          <p:cNvPr id="6" name="Picture 5" descr="Inside Infection Control: What is Source Control? Episode 23">
            <a:hlinkClick r:id="rId4"/>
            <a:extLst>
              <a:ext uri="{FF2B5EF4-FFF2-40B4-BE49-F238E27FC236}">
                <a16:creationId xmlns:a16="http://schemas.microsoft.com/office/drawing/2014/main" id="{B868D578-BE0B-4939-80D4-B6538FF6A484}"/>
              </a:ext>
            </a:extLst>
          </p:cNvPr>
          <p:cNvPicPr>
            <a:picLocks noChangeAspect="1"/>
          </p:cNvPicPr>
          <p:nvPr/>
        </p:nvPicPr>
        <p:blipFill>
          <a:blip r:embed="rId5"/>
          <a:stretch>
            <a:fillRect/>
          </a:stretch>
        </p:blipFill>
        <p:spPr>
          <a:xfrm>
            <a:off x="2178843" y="1188720"/>
            <a:ext cx="7834313" cy="4480560"/>
          </a:xfrm>
          <a:prstGeom prst="rect">
            <a:avLst/>
          </a:prstGeom>
        </p:spPr>
      </p:pic>
      <p:sp>
        <p:nvSpPr>
          <p:cNvPr id="3" name="Footer Placeholder 2">
            <a:extLst>
              <a:ext uri="{FF2B5EF4-FFF2-40B4-BE49-F238E27FC236}">
                <a16:creationId xmlns:a16="http://schemas.microsoft.com/office/drawing/2014/main" id="{E691C5A1-558E-4FD6-8AA8-6D323C948202}"/>
              </a:ext>
            </a:extLst>
          </p:cNvPr>
          <p:cNvSpPr>
            <a:spLocks noGrp="1"/>
          </p:cNvSpPr>
          <p:nvPr>
            <p:ph type="ftr" sz="quarter" idx="11"/>
          </p:nvPr>
        </p:nvSpPr>
        <p:spPr/>
        <p:txBody>
          <a:bodyPr/>
          <a:lstStyle/>
          <a:p>
            <a:r>
              <a:rPr lang="en-US" dirty="0"/>
              <a:t>Source Control</a:t>
            </a:r>
          </a:p>
        </p:txBody>
      </p:sp>
      <p:sp>
        <p:nvSpPr>
          <p:cNvPr id="4" name="Slide Number Placeholder 3">
            <a:extLst>
              <a:ext uri="{FF2B5EF4-FFF2-40B4-BE49-F238E27FC236}">
                <a16:creationId xmlns:a16="http://schemas.microsoft.com/office/drawing/2014/main" id="{16C01108-B9E7-4253-9A7E-7A538DAA38F7}"/>
              </a:ext>
            </a:extLst>
          </p:cNvPr>
          <p:cNvSpPr>
            <a:spLocks noGrp="1"/>
          </p:cNvSpPr>
          <p:nvPr>
            <p:ph type="sldNum" sz="quarter" idx="12"/>
          </p:nvPr>
        </p:nvSpPr>
        <p:spPr/>
        <p:txBody>
          <a:bodyPr/>
          <a:lstStyle/>
          <a:p>
            <a:fld id="{EF026F98-229B-48B0-BECF-EA1F5459ACF1}" type="slidenum">
              <a:rPr lang="en-US" smtClean="0"/>
              <a:t>6</a:t>
            </a:fld>
            <a:endParaRPr lang="en-US" dirty="0"/>
          </a:p>
        </p:txBody>
      </p:sp>
    </p:spTree>
    <p:custDataLst>
      <p:tags r:id="rId1"/>
    </p:custDataLst>
    <p:extLst>
      <p:ext uri="{BB962C8B-B14F-4D97-AF65-F5344CB8AC3E}">
        <p14:creationId xmlns:p14="http://schemas.microsoft.com/office/powerpoint/2010/main" val="295418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9788" y="2197100"/>
            <a:ext cx="3821112" cy="1752600"/>
          </a:xfrm>
        </p:spPr>
        <p:txBody>
          <a:bodyPr>
            <a:noAutofit/>
          </a:bodyPr>
          <a:lstStyle/>
          <a:p>
            <a:r>
              <a:rPr lang="en-US" sz="3600" b="0" dirty="0">
                <a:latin typeface="+mj-lt"/>
              </a:rPr>
              <a:t>What did we learn about </a:t>
            </a:r>
            <a:r>
              <a:rPr lang="en-US" sz="3600" dirty="0">
                <a:latin typeface="+mj-lt"/>
              </a:rPr>
              <a:t>source control</a:t>
            </a:r>
            <a:r>
              <a:rPr lang="en-US" sz="3600" b="0" dirty="0">
                <a:latin typeface="+mj-lt"/>
              </a:rPr>
              <a:t>?</a:t>
            </a:r>
          </a:p>
        </p:txBody>
      </p:sp>
      <p:sp>
        <p:nvSpPr>
          <p:cNvPr id="3" name="Slide Number Placeholder 2">
            <a:extLst>
              <a:ext uri="{FF2B5EF4-FFF2-40B4-BE49-F238E27FC236}">
                <a16:creationId xmlns:a16="http://schemas.microsoft.com/office/drawing/2014/main" id="{048BAB71-EC71-43D8-B27E-EE5B2A914308}"/>
              </a:ext>
            </a:extLst>
          </p:cNvPr>
          <p:cNvSpPr>
            <a:spLocks noGrp="1"/>
          </p:cNvSpPr>
          <p:nvPr>
            <p:ph type="sldNum" sz="quarter" idx="12"/>
          </p:nvPr>
        </p:nvSpPr>
        <p:spPr>
          <a:xfrm>
            <a:off x="11404600" y="6410780"/>
            <a:ext cx="620486" cy="365125"/>
          </a:xfrm>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3039061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a:bodyPr>
          <a:lstStyle/>
          <a:p>
            <a:r>
              <a:rPr lang="en-US" dirty="0"/>
              <a:t>Source control for COVID-19</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587501"/>
            <a:ext cx="4357577" cy="4279900"/>
          </a:xfrm>
        </p:spPr>
        <p:txBody>
          <a:bodyPr>
            <a:noAutofit/>
          </a:bodyPr>
          <a:lstStyle/>
          <a:p>
            <a:pPr marL="0" lvl="0" indent="0">
              <a:buNone/>
            </a:pPr>
            <a:r>
              <a:rPr lang="en-US" sz="2400" b="1" dirty="0"/>
              <a:t>For COVID-19, source control focuses on covering your nose and mouth with a mask to keep your respiratory droplets out of the air.</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buNone/>
            </a:pPr>
            <a:r>
              <a:rPr lang="en-US" sz="2400" b="1" dirty="0">
                <a:solidFill>
                  <a:schemeClr val="accent1"/>
                </a:solidFill>
              </a:rPr>
              <a:t>Why does that matter?</a:t>
            </a:r>
          </a:p>
          <a:p>
            <a:pPr marL="0" indent="0">
              <a:buNone/>
            </a:pPr>
            <a:r>
              <a:rPr lang="en-US" sz="2400" dirty="0"/>
              <a:t>The main way that SARS-CoV-2, the virus that causes COVID-19, travels between people is through respiratory droplets that come out when an infected person talks, breathes, coughs, or otherwise blows air out of their nose or mouth.</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Source Control</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136223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fontScale="90000"/>
          </a:bodyPr>
          <a:lstStyle/>
          <a:p>
            <a:r>
              <a:rPr lang="en-US" dirty="0"/>
              <a:t>we don’t always know who’s infected with sars-c</a:t>
            </a:r>
            <a:r>
              <a:rPr lang="en-US" cap="none" dirty="0"/>
              <a:t>o</a:t>
            </a:r>
            <a:r>
              <a:rPr lang="en-US" dirty="0"/>
              <a:t>v-2  </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1"/>
          </p:nvPr>
        </p:nvSpPr>
        <p:spPr>
          <a:xfrm>
            <a:off x="838200" y="1587501"/>
            <a:ext cx="5108944" cy="4279900"/>
          </a:xfrm>
        </p:spPr>
        <p:txBody>
          <a:bodyPr>
            <a:noAutofit/>
          </a:bodyPr>
          <a:lstStyle/>
          <a:p>
            <a:pPr marL="0" lvl="0" indent="0">
              <a:buNone/>
            </a:pPr>
            <a:r>
              <a:rPr lang="en-US" sz="2400" b="1" dirty="0"/>
              <a:t>People who are infected with SARS-CoV-2 may not show symptoms and may not be aware that they have the virus.</a:t>
            </a:r>
          </a:p>
        </p:txBody>
      </p:sp>
      <p:sp>
        <p:nvSpPr>
          <p:cNvPr id="2" name="Content Placeholder 1">
            <a:extLst>
              <a:ext uri="{FF2B5EF4-FFF2-40B4-BE49-F238E27FC236}">
                <a16:creationId xmlns:a16="http://schemas.microsoft.com/office/drawing/2014/main" id="{F0B75555-C620-4698-8428-81FB23137C90}"/>
              </a:ext>
            </a:extLst>
          </p:cNvPr>
          <p:cNvSpPr>
            <a:spLocks noGrp="1"/>
          </p:cNvSpPr>
          <p:nvPr>
            <p:ph sz="half" idx="2"/>
          </p:nvPr>
        </p:nvSpPr>
        <p:spPr/>
        <p:txBody>
          <a:bodyPr>
            <a:noAutofit/>
          </a:bodyPr>
          <a:lstStyle/>
          <a:p>
            <a:pPr marL="0" indent="0">
              <a:buNone/>
            </a:pPr>
            <a:r>
              <a:rPr lang="en-US" sz="2400" b="1" dirty="0">
                <a:solidFill>
                  <a:schemeClr val="accent1"/>
                </a:solidFill>
              </a:rPr>
              <a:t>Why does that matter?</a:t>
            </a:r>
          </a:p>
          <a:p>
            <a:pPr marL="0" indent="0">
              <a:buNone/>
            </a:pPr>
            <a:r>
              <a:rPr lang="en-US" sz="2400" dirty="0"/>
              <a:t>They can still spread the virus to others through their respiratory droplets, which is why source control for COVID-19 is so important. </a:t>
            </a:r>
          </a:p>
        </p:txBody>
      </p:sp>
      <p:sp>
        <p:nvSpPr>
          <p:cNvPr id="3" name="Footer Placeholder 2">
            <a:extLst>
              <a:ext uri="{FF2B5EF4-FFF2-40B4-BE49-F238E27FC236}">
                <a16:creationId xmlns:a16="http://schemas.microsoft.com/office/drawing/2014/main" id="{923F6F08-5003-438C-8C52-46CFA2C98D1C}"/>
              </a:ext>
            </a:extLst>
          </p:cNvPr>
          <p:cNvSpPr>
            <a:spLocks noGrp="1"/>
          </p:cNvSpPr>
          <p:nvPr>
            <p:ph type="ftr" sz="quarter" idx="11"/>
          </p:nvPr>
        </p:nvSpPr>
        <p:spPr/>
        <p:txBody>
          <a:bodyPr/>
          <a:lstStyle/>
          <a:p>
            <a:r>
              <a:rPr lang="en-US" dirty="0"/>
              <a:t>Source Control</a:t>
            </a:r>
          </a:p>
        </p:txBody>
      </p:sp>
      <p:sp>
        <p:nvSpPr>
          <p:cNvPr id="9" name="Slide Number Placeholder 8">
            <a:extLst>
              <a:ext uri="{FF2B5EF4-FFF2-40B4-BE49-F238E27FC236}">
                <a16:creationId xmlns:a16="http://schemas.microsoft.com/office/drawing/2014/main" id="{4FD2DE4B-7D98-4D04-8656-2A9372AB9B77}"/>
              </a:ext>
            </a:extLst>
          </p:cNvPr>
          <p:cNvSpPr>
            <a:spLocks noGrp="1"/>
          </p:cNvSpPr>
          <p:nvPr>
            <p:ph type="sldNum" sz="quarter" idx="12"/>
          </p:nvPr>
        </p:nvSpPr>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115246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235e465-a1b6-4e23-bde6-ae74580a0b42">MQJEE5KTM3DE-395609987-142</_dlc_DocId>
    <_dlc_DocIdUrl xmlns="5235e465-a1b6-4e23-bde6-ae74580a0b42">
      <Url>https://cdcpartners.sharepoint.com/sites/NCEZID/DHQP/NHCIPCTrainingCollab/_layouts/15/DocIdRedir.aspx?ID=MQJEE5KTM3DE-395609987-142</Url>
      <Description>MQJEE5KTM3DE-395609987-142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5F485B01A3A34F891D43205E7DAD81" ma:contentTypeVersion="8" ma:contentTypeDescription="Create a new document." ma:contentTypeScope="" ma:versionID="d8b99d4cb00ce87dd688e51ea032a392">
  <xsd:schema xmlns:xsd="http://www.w3.org/2001/XMLSchema" xmlns:xs="http://www.w3.org/2001/XMLSchema" xmlns:p="http://schemas.microsoft.com/office/2006/metadata/properties" xmlns:ns2="5235e465-a1b6-4e23-bde6-ae74580a0b42" xmlns:ns3="ce605838-ffbc-4e91-a64d-a402b5800cef" targetNamespace="http://schemas.microsoft.com/office/2006/metadata/properties" ma:root="true" ma:fieldsID="ca7cda75292cc033b008f622b03fadad" ns2:_="" ns3:_="">
    <xsd:import namespace="5235e465-a1b6-4e23-bde6-ae74580a0b42"/>
    <xsd:import namespace="ce605838-ffbc-4e91-a64d-a402b5800ce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5e465-a1b6-4e23-bde6-ae74580a0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605838-ffbc-4e91-a64d-a402b5800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3AB0212-08B9-4035-94A6-F6F7C372C865}">
  <ds:schemaRefs>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c8a450b-1a11-4e56-adcc-c88acab015c1"/>
    <ds:schemaRef ds:uri="7c162c85-2e33-4418-8d6a-3c9ae40ca8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769F2C5-D435-4AF2-9A5B-044454FD978C}"/>
</file>

<file path=customXml/itemProps3.xml><?xml version="1.0" encoding="utf-8"?>
<ds:datastoreItem xmlns:ds="http://schemas.openxmlformats.org/officeDocument/2006/customXml" ds:itemID="{F261502E-47D6-4480-8FFC-0B2030AD15A0}">
  <ds:schemaRefs>
    <ds:schemaRef ds:uri="http://schemas.microsoft.com/sharepoint/v3/contenttype/forms"/>
  </ds:schemaRefs>
</ds:datastoreItem>
</file>

<file path=customXml/itemProps4.xml><?xml version="1.0" encoding="utf-8"?>
<ds:datastoreItem xmlns:ds="http://schemas.openxmlformats.org/officeDocument/2006/customXml" ds:itemID="{DA91C2EE-33D8-4FA0-9BBB-906EE9200043}"/>
</file>

<file path=docProps/app.xml><?xml version="1.0" encoding="utf-8"?>
<Properties xmlns="http://schemas.openxmlformats.org/officeDocument/2006/extended-properties" xmlns:vt="http://schemas.openxmlformats.org/officeDocument/2006/docPropsVTypes">
  <Template>13780_PFL_PPT_template_CenturyGothic_3-5-21_FINALA</Template>
  <TotalTime>2752</TotalTime>
  <Words>2935</Words>
  <Application>Microsoft Office PowerPoint</Application>
  <PresentationFormat>Widescreen</PresentationFormat>
  <Paragraphs>248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Wingdings</vt:lpstr>
      <vt:lpstr>Calibri</vt:lpstr>
      <vt:lpstr>Courier New</vt:lpstr>
      <vt:lpstr>Arial</vt:lpstr>
      <vt:lpstr>Century Gothic</vt:lpstr>
      <vt:lpstr>Symbol</vt:lpstr>
      <vt:lpstr>Times New Roman</vt:lpstr>
      <vt:lpstr>13780_PFL_PPT_template_Avenir_2-26-21_DRAFT</vt:lpstr>
      <vt:lpstr>Topic 13:  Source control</vt:lpstr>
      <vt:lpstr>Agenda</vt:lpstr>
      <vt:lpstr>Learning Objectives</vt:lpstr>
      <vt:lpstr>INTRODUCTIONS</vt:lpstr>
      <vt:lpstr>Definition</vt:lpstr>
      <vt:lpstr>Video - Inside Infection Control: What is Source Control? Episode 23</vt:lpstr>
      <vt:lpstr>What did we learn about source control?</vt:lpstr>
      <vt:lpstr>Source control for COVID-19</vt:lpstr>
      <vt:lpstr>we don’t always know who’s infected with sars-cov-2  </vt:lpstr>
      <vt:lpstr>How can masks stop germs at the source?</vt:lpstr>
      <vt:lpstr>Source control tips: Masks </vt:lpstr>
      <vt:lpstr>Source control tips: N95s </vt:lpstr>
      <vt:lpstr>Reflection</vt:lpstr>
      <vt:lpstr>Questions?</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13: Source Control</dc:title>
  <dc:subject>Source Control for COVID-19</dc:subject>
  <dc:creator>Centers for Disease Control and Prevention (CDC)</dc:creator>
  <cp:keywords>CDC, Project Firstline, Infection Control Training, COVID-19, Infection Control, Source Control</cp:keywords>
  <cp:lastModifiedBy>Ortiz, Madeleine (CDC/DDID/NCEZID/DHQP) (CTR)</cp:lastModifiedBy>
  <cp:revision>43</cp:revision>
  <dcterms:created xsi:type="dcterms:W3CDTF">2021-03-09T12:45:04Z</dcterms:created>
  <dcterms:modified xsi:type="dcterms:W3CDTF">2021-09-16T20:29:07Z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2021-09-16T20:29:04Z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cdf0900d-16ec-467f-8ee9-1d9e25f40fd4</vt:lpwstr>
  </property>
  <property fmtid="{D5CDD505-2E9C-101B-9397-08002B2CF9AE}" pid="8" name="MSIP_Label_8af03ff0-41c5-4c41-b55e-fabb8fae94be_ContentBits">
    <vt:lpwstr>0</vt:lpwstr>
  </property>
  <property fmtid="{D5CDD505-2E9C-101B-9397-08002B2CF9AE}" pid="9" name="ContentTypeId">
    <vt:lpwstr>0x0101009B5F485B01A3A34F891D43205E7DAD81</vt:lpwstr>
  </property>
  <property fmtid="{D5CDD505-2E9C-101B-9397-08002B2CF9AE}" pid="10" name="_dlc_DocIdItemGuid">
    <vt:lpwstr>c5637970-5f0e-407f-92f9-0f16522dc1b3</vt:lpwstr>
  </property>
</Properties>
</file>